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34" autoAdjust="0"/>
  </p:normalViewPr>
  <p:slideViewPr>
    <p:cSldViewPr>
      <p:cViewPr varScale="1">
        <p:scale>
          <a:sx n="92" d="100"/>
          <a:sy n="92" d="100"/>
        </p:scale>
        <p:origin x="-154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813CE22-AC99-4A9F-9978-7C2173350F58}" type="datetimeFigureOut">
              <a:rPr lang="en-US" smtClean="0"/>
              <a:t>4/26/2017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DF3170-EE30-4306-A7E0-87CA50E66345}" type="slidenum">
              <a:rPr lang="en-US" smtClean="0"/>
              <a:t>‹#›</a:t>
            </a:fld>
            <a:endParaRPr lang="en-US"/>
          </a:p>
        </p:txBody>
      </p:sp>
    </p:spTree>
    <p:extLst>
      <p:ext uri="{BB962C8B-B14F-4D97-AF65-F5344CB8AC3E}">
        <p14:creationId xmlns:p14="http://schemas.microsoft.com/office/powerpoint/2010/main" val="7420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spends</a:t>
            </a:r>
            <a:r>
              <a:rPr lang="en-US" baseline="0" dirty="0" smtClean="0"/>
              <a:t> the first 2 chapters of Galatians defending his person and his apostleship against Judaizing teachers who want to add circumcision as a requirement for becoming a Christian. In chapter 2 he deals with 2 specific examples of where he has had to contend with this perversion. The first half of chapter 2 deals with the incident recorded in Acts 15 where he travels to Jerusalem with Barnabas and Titus to meet with the Apostles regarding this perversion by the Judaizing teachers. The result of this meeting is that all the Apostles were in agreement that justification is by faith in Jesus Christ and not according to the law. Titus’ </a:t>
            </a:r>
            <a:r>
              <a:rPr lang="en-US" baseline="0" dirty="0" smtClean="0"/>
              <a:t>refusal </a:t>
            </a:r>
            <a:r>
              <a:rPr lang="en-US" baseline="0" dirty="0" smtClean="0"/>
              <a:t>to be circumcised, though a Greek, was further evidence that it was not necessary.</a:t>
            </a:r>
          </a:p>
          <a:p>
            <a:endParaRPr lang="en-US" baseline="0" dirty="0" smtClean="0"/>
          </a:p>
          <a:p>
            <a:r>
              <a:rPr lang="en-US" baseline="0" dirty="0" smtClean="0"/>
              <a:t>The 2</a:t>
            </a:r>
            <a:r>
              <a:rPr lang="en-US" baseline="30000" dirty="0" smtClean="0"/>
              <a:t>nd</a:t>
            </a:r>
            <a:r>
              <a:rPr lang="en-US" baseline="0" dirty="0" smtClean="0"/>
              <a:t> incident involves a confrontation that he has later in Antioch with Peter regarding his treatment of Gentile brethren, which will be the subject of this lesson</a:t>
            </a:r>
            <a:r>
              <a:rPr lang="en-US" baseline="0" dirty="0" smtClean="0"/>
              <a:t>. Keep in mind that Peter gave a testimony concerning the gospel in Acts 15:7-11 and spoke truthfully that circumcision was not only no required, but that he was a witness to God’s expectance of the Gentiles without based on his experience w/Cornelius in Acts 10.</a:t>
            </a:r>
            <a:endParaRPr lang="en-US" dirty="0"/>
          </a:p>
        </p:txBody>
      </p:sp>
      <p:sp>
        <p:nvSpPr>
          <p:cNvPr id="4" name="Slide Number Placeholder 3"/>
          <p:cNvSpPr>
            <a:spLocks noGrp="1"/>
          </p:cNvSpPr>
          <p:nvPr>
            <p:ph type="sldNum" sz="quarter" idx="10"/>
          </p:nvPr>
        </p:nvSpPr>
        <p:spPr/>
        <p:txBody>
          <a:bodyPr/>
          <a:lstStyle/>
          <a:p>
            <a:pPr>
              <a:defRPr/>
            </a:pPr>
            <a:fld id="{DE2B7BB4-8004-4494-A8E2-8C41EB554459}" type="slidenum">
              <a:rPr lang="en-US" altLang="en-US" smtClean="0"/>
              <a:pPr>
                <a:defRPr/>
              </a:pPr>
              <a:t>1</a:t>
            </a:fld>
            <a:endParaRPr lang="en-US" altLang="en-US"/>
          </a:p>
        </p:txBody>
      </p:sp>
    </p:spTree>
    <p:extLst>
      <p:ext uri="{BB962C8B-B14F-4D97-AF65-F5344CB8AC3E}">
        <p14:creationId xmlns:p14="http://schemas.microsoft.com/office/powerpoint/2010/main" val="27854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2</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Why did Paul tell the Galatians about this?</a:t>
            </a:r>
          </a:p>
          <a:p>
            <a:pPr marL="228600" indent="-228600" eaLnBrk="1" hangingPunct="1">
              <a:buFontTx/>
              <a:buAutoNum type="arabicParenR"/>
              <a:defRPr/>
            </a:pPr>
            <a:endParaRPr lang="en-US" altLang="en-US" sz="1200" u="sng" dirty="0" smtClean="0"/>
          </a:p>
          <a:p>
            <a:pPr marL="0" indent="0" eaLnBrk="1" hangingPunct="1">
              <a:buFontTx/>
              <a:buNone/>
              <a:defRPr/>
            </a:pPr>
            <a:r>
              <a:rPr lang="en-US" altLang="en-US" sz="1200" u="none" dirty="0" smtClean="0"/>
              <a:t>Since</a:t>
            </a:r>
            <a:r>
              <a:rPr lang="en-US" altLang="en-US" sz="1200" u="none" baseline="0" dirty="0" smtClean="0"/>
              <a:t> Paul has to defend His apostleship, he wants the Galatians to understand that he is within his right to rebuke another Apostle for sin. He is not inferior to any Apostle, especially when the gospel is being threatened by the inconsistent behavior of one who should be teaching it in both word and behavior. He has already said in Gal 1:8-9 that if one of the Apostles were to teach a different gospel than he had taught, they would be condemned. Now Peter, as a result of hypocritical behavior, stands condemned and the gospel message is threatened. This was not just Paul’s right to rebuke him, but his duty.</a:t>
            </a:r>
            <a:endParaRPr lang="en-US" altLang="en-US" sz="1200" u="none" dirty="0" smtClean="0"/>
          </a:p>
          <a:p>
            <a:pPr marL="228600" indent="-228600" eaLnBrk="1" hangingPunct="1">
              <a:buFontTx/>
              <a:buAutoNum type="arabicParenR"/>
              <a:defRPr/>
            </a:pPr>
            <a:endParaRPr lang="en-US" altLang="en-US" sz="1200" u="sng" dirty="0" smtClean="0"/>
          </a:p>
          <a:p>
            <a:pPr marL="0" indent="0" eaLnBrk="1" hangingPunct="1">
              <a:buFontTx/>
              <a:buNone/>
              <a:defRPr/>
            </a:pPr>
            <a:r>
              <a:rPr lang="en-US" altLang="en-US" sz="1200" u="none" dirty="0" smtClean="0"/>
              <a:t>2)</a:t>
            </a:r>
            <a:r>
              <a:rPr lang="en-US" altLang="en-US" sz="1200" u="none" baseline="0" dirty="0" smtClean="0"/>
              <a:t> </a:t>
            </a:r>
            <a:r>
              <a:rPr lang="en-US" altLang="en-US" sz="1200" u="sng" dirty="0" smtClean="0"/>
              <a:t>What had Peter seen in Acts 10 that makes his behavior so surprising?</a:t>
            </a:r>
          </a:p>
          <a:p>
            <a:pPr marL="0" indent="0" eaLnBrk="1" hangingPunct="1">
              <a:buFontTx/>
              <a:buNone/>
              <a:defRPr/>
            </a:pPr>
            <a:endParaRPr lang="en-US" altLang="en-US" sz="1200" u="sng" dirty="0" smtClean="0"/>
          </a:p>
          <a:p>
            <a:pPr marL="0" indent="0" eaLnBrk="1" hangingPunct="1">
              <a:buFontTx/>
              <a:buNone/>
              <a:defRPr/>
            </a:pPr>
            <a:r>
              <a:rPr lang="en-US" altLang="en-US" sz="1200" u="none" dirty="0" smtClean="0"/>
              <a:t>Peter</a:t>
            </a:r>
            <a:r>
              <a:rPr lang="en-US" altLang="en-US" sz="1200" u="none" baseline="0" dirty="0" smtClean="0"/>
              <a:t> had been privileged to witness firsthand God baptizing Cornelius and his household with the Holy Spirit just as He had baptized the Apostles in Acts 2. This anointing by God was His stamp of approval on their inclusion into the kingdom of Christ. This anointing occurred though they were not circumcised and Peter confirmed himself that his proved God was not partial. Yet here he is being partial toward the Jews. Add to this the fact that Peter brought up this occasion in Acts 15:7-11, rightly concluding Gentiles are saved by grace just as Jews are. Peter had quickly forgotten the very things he saw and spoke.</a:t>
            </a:r>
            <a:endParaRPr lang="en-US" altLang="en-US" sz="1200" u="none" dirty="0" smtClean="0"/>
          </a:p>
          <a:p>
            <a:pPr marL="0" indent="0" eaLnBrk="1" hangingPunct="1">
              <a:buFontTx/>
              <a:buNone/>
              <a:defRPr/>
            </a:pPr>
            <a:endParaRPr lang="en-US" altLang="en-US" sz="1200" u="sng" dirty="0" smtClean="0"/>
          </a:p>
          <a:p>
            <a:pPr marL="0" indent="0" eaLnBrk="1" hangingPunct="1">
              <a:buFontTx/>
              <a:buNone/>
              <a:defRPr/>
            </a:pPr>
            <a:r>
              <a:rPr lang="en-US" altLang="en-US" sz="1200" u="none" dirty="0" smtClean="0"/>
              <a:t>3)</a:t>
            </a:r>
            <a:r>
              <a:rPr lang="en-US" altLang="en-US" sz="1200" u="none" baseline="0" dirty="0" smtClean="0"/>
              <a:t> </a:t>
            </a:r>
            <a:r>
              <a:rPr lang="en-US" altLang="en-US" sz="1200" u="sng" dirty="0" smtClean="0"/>
              <a:t>Based on the gospel accounts, should this “flip-flopping” by Peter surprise us?</a:t>
            </a:r>
          </a:p>
          <a:p>
            <a:pPr marL="0" indent="0" eaLnBrk="1" hangingPunct="1">
              <a:buFontTx/>
              <a:buNone/>
              <a:defRPr/>
            </a:pPr>
            <a:endParaRPr lang="en-US" altLang="en-US" sz="1200" u="sng" dirty="0" smtClean="0"/>
          </a:p>
          <a:p>
            <a:pPr marL="0" indent="0" eaLnBrk="1" hangingPunct="1">
              <a:buFontTx/>
              <a:buNone/>
              <a:defRPr/>
            </a:pPr>
            <a:r>
              <a:rPr lang="en-US" altLang="en-US" sz="1200" u="none" dirty="0" smtClean="0"/>
              <a:t>Peter</a:t>
            </a:r>
            <a:r>
              <a:rPr lang="en-US" altLang="en-US" sz="1200" u="none" baseline="0" dirty="0" smtClean="0"/>
              <a:t> was known for being impulsive and impetuous. He could stand above the other Apostles one minute and then succumb to weakness the next. Therefore, this backsliding is not surprising. As Jesus would rebuke Peter, Paul would now do so. And this did not seem to affect the relationship between Peter and Paul at all (2 Pet 3:15-16) proving that Peter had the humility to receive rebuke and to repent accordingly. Lest we are too hard on Peter on this occasion, we must remember that we too find ourselves not practicing the very things we know and proclaim. When we find ourselves backsliding, may we pray for a courageous brother to pull us back in line.</a:t>
            </a:r>
            <a:endParaRPr lang="en-US" altLang="en-US" sz="1200" u="none" dirty="0" smtClean="0"/>
          </a:p>
          <a:p>
            <a:pPr marL="0" indent="0" eaLnBrk="1" hangingPunct="1">
              <a:buFontTx/>
              <a:buNone/>
              <a:defRPr/>
            </a:pPr>
            <a:endParaRPr lang="en-US" altLang="en-US" sz="1200" u="sng" dirty="0" smtClean="0"/>
          </a:p>
          <a:p>
            <a:pPr marL="0" indent="0" eaLnBrk="1" hangingPunct="1">
              <a:buFontTx/>
              <a:buNone/>
              <a:defRPr/>
            </a:pPr>
            <a:r>
              <a:rPr lang="en-US" altLang="en-US" sz="1200" u="none" dirty="0" smtClean="0"/>
              <a:t>4)</a:t>
            </a:r>
            <a:r>
              <a:rPr lang="en-US" altLang="en-US" sz="1200" u="none" baseline="0" dirty="0" smtClean="0"/>
              <a:t> </a:t>
            </a:r>
            <a:r>
              <a:rPr lang="en-US" altLang="en-US" sz="1200" u="sng" dirty="0" smtClean="0"/>
              <a:t>What does vs. 13 teach us about the power of influence and bad examples?</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u="none" dirty="0" smtClean="0"/>
              <a:t>That</a:t>
            </a:r>
            <a:r>
              <a:rPr lang="en-US" altLang="en-US" u="none" baseline="0" dirty="0" smtClean="0"/>
              <a:t> even Barnabas was carried away by Peter’s hypocrisy shows that the power of a bad example is great and can never be underestimated. The strongest of Christians can be influenced to fall under the right circumstances, especially if the one influencing is of a reputable character. We must constantly be on guard for both our influence and our ability to wrongly influence others lest we become a stumbling block for another person’s fall.</a:t>
            </a:r>
            <a:endParaRPr lang="en-US" altLang="en-US" u="non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What did it take on Paul’s part for him to rebuke Peter (both in qualification and attitude)?</a:t>
            </a:r>
            <a:endParaRPr lang="en-US" altLang="en-US" sz="1200" u="none" dirty="0" smtClean="0"/>
          </a:p>
          <a:p>
            <a:pPr marL="228600" indent="-228600" eaLnBrk="1" hangingPunct="1">
              <a:buFontTx/>
              <a:buAutoNum type="arabicParenR"/>
              <a:defRPr/>
            </a:pPr>
            <a:endParaRPr lang="en-US" altLang="en-US" sz="1200" u="none" dirty="0" smtClean="0"/>
          </a:p>
          <a:p>
            <a:pPr marL="0" indent="0" eaLnBrk="1" hangingPunct="1">
              <a:buFontTx/>
              <a:buNone/>
              <a:defRPr/>
            </a:pPr>
            <a:r>
              <a:rPr lang="en-US" altLang="en-US" sz="1200" u="none" dirty="0" smtClean="0"/>
              <a:t>He had to be an equal Apostle</a:t>
            </a:r>
            <a:r>
              <a:rPr lang="en-US" altLang="en-US" sz="1200" u="none" baseline="0" dirty="0" smtClean="0"/>
              <a:t> and</a:t>
            </a:r>
            <a:r>
              <a:rPr lang="en-US" altLang="en-US" sz="1200" u="none" dirty="0" smtClean="0"/>
              <a:t> 100% sure</a:t>
            </a:r>
            <a:r>
              <a:rPr lang="en-US" altLang="en-US" sz="1200" u="none" baseline="0" dirty="0" smtClean="0"/>
              <a:t> that</a:t>
            </a:r>
            <a:r>
              <a:rPr lang="en-US" altLang="en-US" sz="1200" u="none" dirty="0" smtClean="0"/>
              <a:t> his revelation about the gospel came from</a:t>
            </a:r>
            <a:r>
              <a:rPr lang="en-US" altLang="en-US" sz="1200" u="none" baseline="0" dirty="0" smtClean="0"/>
              <a:t> God and not of man (Gal 1:1). In attitude, he needed to be bold but loving, stern but loving, courageous yet looking to his own perfections. But it had to be done. The gospel was under attack and someone needed to confront the hypocrisy. Paul was in the best possible position to do so.</a:t>
            </a:r>
            <a:endParaRPr lang="en-US" altLang="en-US" sz="1200" u="none" dirty="0" smtClean="0"/>
          </a:p>
          <a:p>
            <a:pPr marL="228600" indent="-228600" eaLnBrk="1" hangingPunct="1">
              <a:buFontTx/>
              <a:buAutoNum type="arabicParenR"/>
              <a:defRPr/>
            </a:pPr>
            <a:endParaRPr lang="en-US" altLang="en-US" sz="1200" u="none" dirty="0" smtClean="0"/>
          </a:p>
          <a:p>
            <a:pPr marL="0" indent="0" eaLnBrk="1" hangingPunct="1">
              <a:buFontTx/>
              <a:buNone/>
              <a:defRPr/>
            </a:pPr>
            <a:r>
              <a:rPr lang="en-US" altLang="en-US" sz="1200" u="none" dirty="0" smtClean="0"/>
              <a:t>2) </a:t>
            </a:r>
            <a:r>
              <a:rPr lang="en-US" altLang="en-US" sz="1200" u="sng" dirty="0" smtClean="0"/>
              <a:t>What criteria exists that causes Paul to rebuke Peter publicly?</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The was</a:t>
            </a:r>
            <a:r>
              <a:rPr lang="en-US" altLang="en-US" sz="1200" u="none" baseline="0" dirty="0" smtClean="0"/>
              <a:t> so public that in order for it to be corrected, it needed to be done before those who witnessed it lest any there be confused regarding what it is the truth. Second, others had joined in his hypocrisy such as Barnabas and it needed to be dealt with publically in order to keep the sin from infecting others. Third, the addition of circumcision to the gospel was already a matter of public debate and now an Apostle himself has shown himself to be inconsistent to what he had previously taught (Acts 15). Fourth. Being so early in both the church and the Gentile faith, a proper precedent needed to be set on what is correct and incorrect behavior.  As difficult as it can be, most public sins need to be rebuked publically.</a:t>
            </a:r>
            <a:endParaRPr lang="en-US" altLang="en-US" sz="1200" u="none" dirty="0" smtClean="0"/>
          </a:p>
          <a:p>
            <a:pPr marL="0" indent="0" eaLnBrk="1" hangingPunct="1">
              <a:buFontTx/>
              <a:buNone/>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3) </a:t>
            </a:r>
            <a:r>
              <a:rPr lang="en-US" altLang="en-US" sz="1200" u="sng" dirty="0" smtClean="0"/>
              <a:t>If Peter’s actions were correct, what can be concluded?</a:t>
            </a:r>
          </a:p>
          <a:p>
            <a:pPr marL="0" indent="0" eaLnBrk="1" hangingPunct="1">
              <a:buFontTx/>
              <a:buNone/>
              <a:defRPr/>
            </a:pPr>
            <a:endParaRPr lang="en-US" altLang="en-US" dirty="0" smtClean="0"/>
          </a:p>
          <a:p>
            <a:pPr marL="0" indent="0" eaLnBrk="1" hangingPunct="1">
              <a:buFontTx/>
              <a:buNone/>
              <a:defRPr/>
            </a:pPr>
            <a:r>
              <a:rPr lang="en-US" altLang="en-US" dirty="0" smtClean="0"/>
              <a:t>If Peter indeed was right to show partiality to the Jews,</a:t>
            </a:r>
            <a:r>
              <a:rPr lang="en-US" altLang="en-US" baseline="0" dirty="0" smtClean="0"/>
              <a:t> it would by action show justification by works of the Law, that Judaism is superior to the gospel of justification by faith. As Paul explains, it would mean Christ is a minister to sin because he is an apostle and minister and representative of Christ and yet committing a hypocrisy. He cannot continue representing and ministering for Christ while behaving in this way. And finally, he had overcome so much to tear down that dividing wall between Jew and Gentile (Acts 10-11, 15; Eph 2:14). He is proving himself a transgressor by trying to re-erect this wall.</a:t>
            </a: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4</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1) </a:t>
            </a:r>
            <a:r>
              <a:rPr lang="en-US" altLang="en-US" sz="1200" u="sng" dirty="0" smtClean="0"/>
              <a:t>Explain the statement, “For through the Law, I died to the Law”</a:t>
            </a:r>
          </a:p>
          <a:p>
            <a:pPr marL="0" indent="0" eaLnBrk="1" hangingPunct="1">
              <a:buFontTx/>
              <a:buNone/>
              <a:defRPr/>
            </a:pPr>
            <a:endParaRPr lang="en-US" altLang="en-US" dirty="0" smtClean="0"/>
          </a:p>
          <a:p>
            <a:pPr marL="0" indent="0" eaLnBrk="1" hangingPunct="1">
              <a:buFontTx/>
              <a:buNone/>
              <a:defRPr/>
            </a:pPr>
            <a:r>
              <a:rPr lang="en-US" altLang="en-US" dirty="0" smtClean="0"/>
              <a:t>The</a:t>
            </a:r>
            <a:r>
              <a:rPr lang="en-US" altLang="en-US" baseline="0" dirty="0" smtClean="0"/>
              <a:t> Law of Moses showed the Jews that they were sinners because they were unable to keep all of its requirements (Rom 7:7). The natural response should have been the longing of a better law and a better system of redemption. Having shown all Jews to be sinner, the law fulfilled its purpose in preparing those with honest hearts to receive Jesus Christ (Gal 3:24). Therefore, it was through the law or because of the law that Paul was able to sufficiently die to it.</a:t>
            </a:r>
            <a:endParaRPr lang="en-US" altLang="en-US" dirty="0" smtClean="0"/>
          </a:p>
          <a:p>
            <a:pPr marL="0" indent="0" eaLnBrk="1" hangingPunct="1">
              <a:buFontTx/>
              <a:buNone/>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2) </a:t>
            </a:r>
            <a:r>
              <a:rPr lang="en-US" altLang="en-US" sz="1200" u="sng" dirty="0" smtClean="0"/>
              <a:t>How did Paul live his life once he died to the Law?</a:t>
            </a:r>
          </a:p>
          <a:p>
            <a:pPr marL="0" indent="0" eaLnBrk="1" hangingPunct="1">
              <a:buFontTx/>
              <a:buNone/>
              <a:defRPr/>
            </a:pPr>
            <a:endParaRPr lang="en-US" altLang="en-US" dirty="0" smtClean="0"/>
          </a:p>
          <a:p>
            <a:pPr marL="0" indent="0" eaLnBrk="1" hangingPunct="1">
              <a:buFontTx/>
              <a:buNone/>
              <a:defRPr/>
            </a:pPr>
            <a:r>
              <a:rPr lang="en-US" altLang="en-US" dirty="0" smtClean="0"/>
              <a:t>Paul</a:t>
            </a:r>
            <a:r>
              <a:rPr lang="en-US" altLang="en-US" baseline="0" dirty="0" smtClean="0"/>
              <a:t> had not just died to the law, but to Himself with Christ and raised with Him. This “crucifixion” was now the driving force behind every one of his actions, thoughts, words, and deeds. The compelling power of the cross of Christ changes a man and aids him in doing away with fleshly instincts and substituting godly principle. This was Paul’s life and must be ours as well. If the Christ is not the inspiration behind every aspect of our life, we cannot say we have completely surrendered to Him. </a:t>
            </a:r>
            <a:endParaRPr lang="en-US" altLang="en-US" dirty="0" smtClean="0"/>
          </a:p>
          <a:p>
            <a:pPr marL="0" indent="0" eaLnBrk="1" hangingPunct="1">
              <a:buFontTx/>
              <a:buNone/>
              <a:defRPr/>
            </a:pPr>
            <a:endParaRPr lang="en-US" altLang="en-US" dirty="0" smtClean="0"/>
          </a:p>
          <a:p>
            <a:pPr marL="0" indent="0" eaLnBrk="1" hangingPunct="1">
              <a:buFontTx/>
              <a:buNone/>
              <a:defRPr/>
            </a:pPr>
            <a:r>
              <a:rPr lang="en-US" altLang="en-US" dirty="0" smtClean="0"/>
              <a:t>3) </a:t>
            </a:r>
            <a:r>
              <a:rPr lang="en-US" altLang="en-US" sz="1200" u="sng" dirty="0" smtClean="0"/>
              <a:t>What was the cost for God showing grace towards us? What does this say about the religious world’s view that “grace is free?”</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dirty="0" smtClean="0"/>
              <a:t>He cost of</a:t>
            </a:r>
            <a:r>
              <a:rPr lang="en-US" altLang="en-US" baseline="0" dirty="0" smtClean="0"/>
              <a:t> grace was suffering death of our Lord Jesus Christ. The agony, the pain, the indignity He was shown, and the dishonor was an invaluable price paid given His divinity and flawless character. Grace is not cheap and it is certainly not free. We must therefore be careful not to be so cavalier in pronouncing God’s grace that we minimize the terrible price paid to achieve. We are indeed saved by the grace of God, but living in it should cost us our lives and then some. As Paul was crucified with Christ, so must we also be.</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68586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97890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3958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72622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045ED-BC42-4FEA-B893-C6398910A72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44512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045ED-BC42-4FEA-B893-C6398910A72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1844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045ED-BC42-4FEA-B893-C6398910A72A}"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71660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045ED-BC42-4FEA-B893-C6398910A72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815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045ED-BC42-4FEA-B893-C6398910A72A}"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432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14680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2978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45ED-BC42-4FEA-B893-C6398910A72A}" type="datetimeFigureOut">
              <a:rPr lang="en-US" smtClean="0"/>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6747-500E-4741-AE80-6448ECF92A0F}" type="slidenum">
              <a:rPr lang="en-US" smtClean="0"/>
              <a:t>‹#›</a:t>
            </a:fld>
            <a:endParaRPr lang="en-US"/>
          </a:p>
        </p:txBody>
      </p:sp>
    </p:spTree>
    <p:extLst>
      <p:ext uri="{BB962C8B-B14F-4D97-AF65-F5344CB8AC3E}">
        <p14:creationId xmlns:p14="http://schemas.microsoft.com/office/powerpoint/2010/main" val="190542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stormarkmanning.com/wp-content/uploads/2015/10/Galatians_Title-1024x7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66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pPr eaLnBrk="1" hangingPunct="1"/>
            <a:r>
              <a:rPr lang="en-US" altLang="en-US" sz="6800" b="1" dirty="0" smtClean="0"/>
              <a:t>Paul</a:t>
            </a:r>
            <a:r>
              <a:rPr lang="en-US" altLang="en-US" sz="6800" b="1" dirty="0"/>
              <a:t> </a:t>
            </a:r>
            <a:r>
              <a:rPr lang="en-US" altLang="en-US" sz="6800" b="1" dirty="0" smtClean="0"/>
              <a:t>Exposes Hypocrisy</a:t>
            </a:r>
          </a:p>
        </p:txBody>
      </p:sp>
      <p:sp>
        <p:nvSpPr>
          <p:cNvPr id="3075" name="Rectangle 3"/>
          <p:cNvSpPr>
            <a:spLocks noGrp="1" noChangeArrowheads="1"/>
          </p:cNvSpPr>
          <p:nvPr>
            <p:ph type="body" idx="1"/>
          </p:nvPr>
        </p:nvSpPr>
        <p:spPr>
          <a:xfrm>
            <a:off x="6324600" y="838200"/>
            <a:ext cx="2819400" cy="6019800"/>
          </a:xfrm>
        </p:spPr>
        <p:txBody>
          <a:bodyPr>
            <a:noAutofit/>
          </a:bodyPr>
          <a:lstStyle/>
          <a:p>
            <a:pPr marL="0" indent="0">
              <a:lnSpc>
                <a:spcPct val="80000"/>
              </a:lnSpc>
              <a:buNone/>
            </a:pPr>
            <a:r>
              <a:rPr lang="en-US" altLang="en-US" sz="2230" b="1" dirty="0" smtClean="0"/>
              <a:t>Gal 2:11-13</a:t>
            </a:r>
            <a:r>
              <a:rPr lang="en-US" altLang="en-US" sz="2230" dirty="0" smtClean="0"/>
              <a:t> – “</a:t>
            </a:r>
            <a:r>
              <a:rPr lang="en-US" altLang="en-US" sz="2230" baseline="30000" dirty="0" smtClean="0"/>
              <a:t>11</a:t>
            </a:r>
            <a:r>
              <a:rPr lang="en-US" altLang="en-US" sz="2230" dirty="0" smtClean="0"/>
              <a:t>But </a:t>
            </a:r>
            <a:r>
              <a:rPr lang="en-US" altLang="en-US" sz="2230" dirty="0"/>
              <a:t>when Cephas came to Antioch, I opposed him to his face, because he stood </a:t>
            </a:r>
            <a:r>
              <a:rPr lang="en-US" altLang="en-US" sz="2230" dirty="0" smtClean="0"/>
              <a:t>condemned. </a:t>
            </a:r>
            <a:r>
              <a:rPr lang="en-US" altLang="en-US" sz="2230" baseline="30000" dirty="0" smtClean="0"/>
              <a:t>12</a:t>
            </a:r>
            <a:r>
              <a:rPr lang="en-US" altLang="en-US" sz="2230" dirty="0" smtClean="0"/>
              <a:t>For </a:t>
            </a:r>
            <a:r>
              <a:rPr lang="en-US" altLang="en-US" sz="2230" dirty="0"/>
              <a:t>prior to the coming of certain men from James, he used to eat with the Gentiles; but when they came, he began to withdraw and hold himself aloof, fearing the party of the circumcision. </a:t>
            </a:r>
            <a:r>
              <a:rPr lang="en-US" altLang="en-US" sz="2230" baseline="30000" dirty="0"/>
              <a:t>13</a:t>
            </a:r>
            <a:r>
              <a:rPr lang="en-US" altLang="en-US" sz="2230" dirty="0"/>
              <a:t>The rest of the Jews joined him in hypocrisy, with the result that even Barnabas was carried away by their hypocrisy</a:t>
            </a:r>
            <a:r>
              <a:rPr lang="en-US" altLang="en-US" sz="2230" dirty="0" smtClean="0"/>
              <a:t>.”</a:t>
            </a:r>
          </a:p>
        </p:txBody>
      </p:sp>
      <p:sp>
        <p:nvSpPr>
          <p:cNvPr id="5" name="Rectangle 1"/>
          <p:cNvSpPr>
            <a:spLocks noChangeArrowheads="1"/>
          </p:cNvSpPr>
          <p:nvPr/>
        </p:nvSpPr>
        <p:spPr bwMode="auto">
          <a:xfrm>
            <a:off x="0" y="838200"/>
            <a:ext cx="6400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Why did Paul tell the Galatians about this?</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800" dirty="0" smtClean="0"/>
              <a:t>To further confirm his authority as an Apostle</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800" dirty="0" smtClean="0"/>
              <a:t>To stress the importance of protecting the gospel</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Not even an Apostle is exempt from rebuke if the gospel is under attack</a:t>
            </a:r>
          </a:p>
          <a:p>
            <a:pPr lvl="1" eaLnBrk="1" hangingPunct="1">
              <a:lnSpc>
                <a:spcPct val="80000"/>
              </a:lnSpc>
              <a:spcBef>
                <a:spcPct val="0"/>
              </a:spcBef>
              <a:buFont typeface="+mj-lt"/>
              <a:buAutoNum type="alphaLcParenR"/>
            </a:pPr>
            <a:endParaRPr lang="en-US" altLang="en-US" sz="1000" dirty="0" smtClean="0"/>
          </a:p>
          <a:p>
            <a:pPr eaLnBrk="1" hangingPunct="1">
              <a:lnSpc>
                <a:spcPct val="80000"/>
              </a:lnSpc>
              <a:spcBef>
                <a:spcPct val="0"/>
              </a:spcBef>
              <a:buFontTx/>
              <a:buAutoNum type="arabicParenR"/>
            </a:pPr>
            <a:r>
              <a:rPr lang="en-US" altLang="en-US" sz="2400" u="sng" dirty="0"/>
              <a:t>What had Peter </a:t>
            </a:r>
            <a:r>
              <a:rPr lang="en-US" altLang="en-US" sz="2400" u="sng" dirty="0" smtClean="0"/>
              <a:t>seen in </a:t>
            </a:r>
            <a:r>
              <a:rPr lang="en-US" altLang="en-US" sz="2400" u="sng" dirty="0"/>
              <a:t>Acts 10 that </a:t>
            </a:r>
            <a:r>
              <a:rPr lang="en-US" altLang="en-US" sz="2400" u="sng" dirty="0" smtClean="0"/>
              <a:t>makes his behavior so surprising?</a:t>
            </a:r>
          </a:p>
          <a:p>
            <a:pPr lvl="1" eaLnBrk="1" hangingPunct="1">
              <a:lnSpc>
                <a:spcPct val="80000"/>
              </a:lnSpc>
              <a:spcBef>
                <a:spcPct val="0"/>
              </a:spcBef>
              <a:buFont typeface="+mj-lt"/>
              <a:buAutoNum type="alphaLcParenR"/>
            </a:pPr>
            <a:endParaRPr lang="en-US" altLang="en-US" sz="1000" u="sng" dirty="0" smtClean="0"/>
          </a:p>
          <a:p>
            <a:pPr lvl="1" eaLnBrk="1" hangingPunct="1">
              <a:lnSpc>
                <a:spcPct val="80000"/>
              </a:lnSpc>
              <a:spcBef>
                <a:spcPct val="0"/>
              </a:spcBef>
              <a:buFont typeface="+mj-lt"/>
              <a:buAutoNum type="alphaLcParenR"/>
            </a:pPr>
            <a:r>
              <a:rPr lang="en-US" altLang="en-US" sz="1800" dirty="0" smtClean="0"/>
              <a:t>God anointed Cornelius w/the Holy Spirit</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God does not show partiality (Acts 10:34,47)</a:t>
            </a:r>
          </a:p>
          <a:p>
            <a:pPr lvl="1" eaLnBrk="1" hangingPunct="1">
              <a:lnSpc>
                <a:spcPct val="80000"/>
              </a:lnSpc>
              <a:spcBef>
                <a:spcPct val="0"/>
              </a:spcBef>
              <a:buFont typeface="+mj-lt"/>
              <a:buAutoNum type="alphaLcParenR"/>
            </a:pPr>
            <a:endParaRPr lang="en-US" altLang="en-US" sz="1000" dirty="0" smtClean="0"/>
          </a:p>
          <a:p>
            <a:pPr eaLnBrk="1" hangingPunct="1">
              <a:lnSpc>
                <a:spcPct val="80000"/>
              </a:lnSpc>
              <a:spcBef>
                <a:spcPct val="0"/>
              </a:spcBef>
              <a:buFontTx/>
              <a:buAutoNum type="arabicParenR"/>
            </a:pPr>
            <a:r>
              <a:rPr lang="en-US" altLang="en-US" sz="2400" u="sng" dirty="0"/>
              <a:t>Based </a:t>
            </a:r>
            <a:r>
              <a:rPr lang="en-US" altLang="en-US" sz="2400" u="sng" dirty="0" smtClean="0"/>
              <a:t>on </a:t>
            </a:r>
            <a:r>
              <a:rPr lang="en-US" altLang="en-US" sz="2400" u="sng" dirty="0"/>
              <a:t>the gospel accounts, should this “flip-flopping” </a:t>
            </a:r>
            <a:r>
              <a:rPr lang="en-US" altLang="en-US" sz="2400" u="sng" dirty="0" smtClean="0"/>
              <a:t>by Peter surprise </a:t>
            </a:r>
            <a:r>
              <a:rPr lang="en-US" altLang="en-US" sz="2400" u="sng" dirty="0"/>
              <a:t>us</a:t>
            </a:r>
            <a:r>
              <a:rPr lang="en-US" altLang="en-US" sz="2400" u="sng" dirty="0" smtClean="0"/>
              <a:t>?</a:t>
            </a:r>
          </a:p>
          <a:p>
            <a:pPr lvl="1" eaLnBrk="1" hangingPunct="1">
              <a:lnSpc>
                <a:spcPct val="80000"/>
              </a:lnSpc>
              <a:spcBef>
                <a:spcPct val="0"/>
              </a:spcBef>
              <a:buFont typeface="+mj-lt"/>
              <a:buAutoNum type="alphaLcParenR"/>
            </a:pPr>
            <a:endParaRPr lang="en-US" altLang="en-US" sz="1000" u="sng" dirty="0" smtClean="0"/>
          </a:p>
          <a:p>
            <a:pPr lvl="1" eaLnBrk="1" hangingPunct="1">
              <a:lnSpc>
                <a:spcPct val="80000"/>
              </a:lnSpc>
              <a:spcBef>
                <a:spcPct val="0"/>
              </a:spcBef>
              <a:buFont typeface="+mj-lt"/>
              <a:buAutoNum type="alphaLcParenR"/>
            </a:pPr>
            <a:r>
              <a:rPr lang="en-US" altLang="en-US" sz="1800" dirty="0" smtClean="0"/>
              <a:t>No. Peter had a history of impulsiveness</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To his credit, he repented/changed (2 Pet 3:15-16)</a:t>
            </a:r>
          </a:p>
          <a:p>
            <a:pPr lvl="1" eaLnBrk="1" hangingPunct="1">
              <a:lnSpc>
                <a:spcPct val="80000"/>
              </a:lnSpc>
              <a:spcBef>
                <a:spcPct val="0"/>
              </a:spcBef>
              <a:buFont typeface="+mj-lt"/>
              <a:buAutoNum type="alphaLcParenR"/>
            </a:pPr>
            <a:endParaRPr lang="en-US" altLang="en-US" sz="1000" dirty="0" smtClean="0"/>
          </a:p>
          <a:p>
            <a:pPr eaLnBrk="1" hangingPunct="1">
              <a:lnSpc>
                <a:spcPct val="80000"/>
              </a:lnSpc>
              <a:spcBef>
                <a:spcPct val="0"/>
              </a:spcBef>
              <a:buFontTx/>
              <a:buAutoNum type="arabicParenR"/>
            </a:pPr>
            <a:r>
              <a:rPr lang="en-US" altLang="en-US" sz="2400" u="sng" dirty="0"/>
              <a:t>What </a:t>
            </a:r>
            <a:r>
              <a:rPr lang="en-US" altLang="en-US" sz="2400" u="sng" dirty="0" smtClean="0"/>
              <a:t>does vs. 13 teach us about </a:t>
            </a:r>
            <a:r>
              <a:rPr lang="en-US" altLang="en-US" sz="2400" u="sng" dirty="0"/>
              <a:t>the power of influence and </a:t>
            </a:r>
            <a:r>
              <a:rPr lang="en-US" altLang="en-US" sz="2400" u="sng" dirty="0" smtClean="0"/>
              <a:t>bad examples?</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800" dirty="0" smtClean="0"/>
              <a:t>Even the strongest Christian can be affected</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We must be mindful of our influence</a:t>
            </a:r>
            <a:endParaRPr lang="en-US" altLang="en-US" sz="1800" dirty="0"/>
          </a:p>
        </p:txBody>
      </p:sp>
    </p:spTree>
    <p:extLst>
      <p:ext uri="{BB962C8B-B14F-4D97-AF65-F5344CB8AC3E}">
        <p14:creationId xmlns:p14="http://schemas.microsoft.com/office/powerpoint/2010/main" val="250442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fade">
                                      <p:cBhvr>
                                        <p:cTn id="42" dur="500"/>
                                        <p:tgtEl>
                                          <p:spTgt spid="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animEffect transition="in" filter="fade">
                                      <p:cBhvr>
                                        <p:cTn id="47" dur="500"/>
                                        <p:tgtEl>
                                          <p:spTgt spid="5">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8" end="18"/>
                                            </p:txEl>
                                          </p:spTgt>
                                        </p:tgtEl>
                                        <p:attrNameLst>
                                          <p:attrName>style.visibility</p:attrName>
                                        </p:attrNameLst>
                                      </p:cBhvr>
                                      <p:to>
                                        <p:strVal val="visible"/>
                                      </p:to>
                                    </p:set>
                                    <p:animEffect transition="in" filter="fade">
                                      <p:cBhvr>
                                        <p:cTn id="52" dur="500"/>
                                        <p:tgtEl>
                                          <p:spTgt spid="5">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20" end="20"/>
                                            </p:txEl>
                                          </p:spTgt>
                                        </p:tgtEl>
                                        <p:attrNameLst>
                                          <p:attrName>style.visibility</p:attrName>
                                        </p:attrNameLst>
                                      </p:cBhvr>
                                      <p:to>
                                        <p:strVal val="visible"/>
                                      </p:to>
                                    </p:set>
                                    <p:animEffect transition="in" filter="fade">
                                      <p:cBhvr>
                                        <p:cTn id="57" dur="500"/>
                                        <p:tgtEl>
                                          <p:spTgt spid="5">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22" end="22"/>
                                            </p:txEl>
                                          </p:spTgt>
                                        </p:tgtEl>
                                        <p:attrNameLst>
                                          <p:attrName>style.visibility</p:attrName>
                                        </p:attrNameLst>
                                      </p:cBhvr>
                                      <p:to>
                                        <p:strVal val="visible"/>
                                      </p:to>
                                    </p:set>
                                    <p:animEffect transition="in" filter="fade">
                                      <p:cBhvr>
                                        <p:cTn id="62" dur="500"/>
                                        <p:tgtEl>
                                          <p:spTgt spid="5">
                                            <p:txEl>
                                              <p:pRg st="22" end="2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24" end="24"/>
                                            </p:txEl>
                                          </p:spTgt>
                                        </p:tgtEl>
                                        <p:attrNameLst>
                                          <p:attrName>style.visibility</p:attrName>
                                        </p:attrNameLst>
                                      </p:cBhvr>
                                      <p:to>
                                        <p:strVal val="visible"/>
                                      </p:to>
                                    </p:set>
                                    <p:animEffect transition="in" filter="fade">
                                      <p:cBhvr>
                                        <p:cTn id="67" dur="500"/>
                                        <p:tgtEl>
                                          <p:spTgt spid="5">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r>
              <a:rPr lang="en-US" altLang="en-US" sz="6800" b="1" dirty="0"/>
              <a:t>Paul Exposes Hypocrisy</a:t>
            </a:r>
            <a:endParaRPr lang="en-US" altLang="en-US" sz="6800" b="1" dirty="0" smtClean="0"/>
          </a:p>
        </p:txBody>
      </p:sp>
      <p:sp>
        <p:nvSpPr>
          <p:cNvPr id="3075" name="Rectangle 3"/>
          <p:cNvSpPr>
            <a:spLocks noGrp="1" noChangeArrowheads="1"/>
          </p:cNvSpPr>
          <p:nvPr>
            <p:ph type="body" idx="1"/>
          </p:nvPr>
        </p:nvSpPr>
        <p:spPr>
          <a:xfrm>
            <a:off x="5181600" y="838200"/>
            <a:ext cx="3962400" cy="6019800"/>
          </a:xfrm>
        </p:spPr>
        <p:txBody>
          <a:bodyPr>
            <a:noAutofit/>
          </a:bodyPr>
          <a:lstStyle/>
          <a:p>
            <a:pPr marL="0" indent="0">
              <a:lnSpc>
                <a:spcPct val="80000"/>
              </a:lnSpc>
              <a:buNone/>
            </a:pPr>
            <a:r>
              <a:rPr lang="en-US" altLang="en-US" sz="2300" b="1" dirty="0" smtClean="0"/>
              <a:t>Gal 2:14-18</a:t>
            </a:r>
            <a:r>
              <a:rPr lang="en-US" altLang="en-US" sz="2300" dirty="0" smtClean="0"/>
              <a:t> – “</a:t>
            </a:r>
            <a:r>
              <a:rPr lang="en-US" altLang="en-US" sz="2000" baseline="30000" dirty="0" smtClean="0"/>
              <a:t>14</a:t>
            </a:r>
            <a:r>
              <a:rPr lang="en-US" altLang="en-US" sz="2000" dirty="0" smtClean="0"/>
              <a:t>But </a:t>
            </a:r>
            <a:r>
              <a:rPr lang="en-US" altLang="en-US" sz="2000" dirty="0"/>
              <a:t>when I saw that they were not straightforward about the truth of the gospel, I said to Cephas in the presence of all, ‘If you, being a Jew, live like the Gentiles and not like the Jews, how is it that you compel the Gentiles to live like Jews? </a:t>
            </a:r>
            <a:r>
              <a:rPr lang="en-US" altLang="en-US" sz="2000" baseline="30000" dirty="0"/>
              <a:t>15</a:t>
            </a:r>
            <a:r>
              <a:rPr lang="en-US" altLang="en-US" sz="2000" dirty="0"/>
              <a:t>We are Jews by nature and not sinners from among the Gentiles; </a:t>
            </a:r>
            <a:r>
              <a:rPr lang="en-US" altLang="en-US" sz="2000" baseline="30000" dirty="0"/>
              <a:t>16</a:t>
            </a:r>
            <a:r>
              <a:rPr lang="en-US" altLang="en-US" sz="2000" dirty="0"/>
              <a:t>nevertheless knowing that a man is not justified by the works of the Law but through faith in Christ Jesus, even we have believed in Christ Jesus, so that we may be justified by faith in Christ and not by the works of the Law; since by the works of the Law no flesh will be justified. </a:t>
            </a:r>
            <a:r>
              <a:rPr lang="en-US" altLang="en-US" sz="2000" baseline="30000" dirty="0"/>
              <a:t>17</a:t>
            </a:r>
            <a:r>
              <a:rPr lang="en-US" altLang="en-US" sz="2000" dirty="0"/>
              <a:t>But if, while seeking to be justified in Christ, we ourselves have also been found sinners, is Christ then a minister of sin? May it never be! </a:t>
            </a:r>
            <a:r>
              <a:rPr lang="en-US" altLang="en-US" sz="2000" baseline="30000" dirty="0"/>
              <a:t>18</a:t>
            </a:r>
            <a:r>
              <a:rPr lang="en-US" altLang="en-US" sz="2000" dirty="0"/>
              <a:t>For if I rebuild what I have once destroyed, I prove myself to be a transgressor</a:t>
            </a:r>
            <a:r>
              <a:rPr lang="en-US" altLang="en-US" sz="2000" dirty="0" smtClean="0"/>
              <a:t>.’”</a:t>
            </a:r>
            <a:endParaRPr lang="en-US" altLang="en-US" sz="2300" dirty="0" smtClean="0"/>
          </a:p>
        </p:txBody>
      </p:sp>
      <p:sp>
        <p:nvSpPr>
          <p:cNvPr id="3076" name="Rectangle 1"/>
          <p:cNvSpPr>
            <a:spLocks noChangeArrowheads="1"/>
          </p:cNvSpPr>
          <p:nvPr/>
        </p:nvSpPr>
        <p:spPr bwMode="auto">
          <a:xfrm>
            <a:off x="0" y="838200"/>
            <a:ext cx="5257800" cy="610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300" u="sng" dirty="0"/>
              <a:t>What did it take on Paul’s part for him to rebuke </a:t>
            </a:r>
            <a:r>
              <a:rPr lang="en-US" altLang="en-US" sz="2300" u="sng" dirty="0" smtClean="0"/>
              <a:t>Peter </a:t>
            </a:r>
            <a:r>
              <a:rPr lang="en-US" altLang="en-US" sz="2300" u="sng" dirty="0"/>
              <a:t>(both in qualification and attitude</a:t>
            </a:r>
            <a:r>
              <a:rPr lang="en-US" altLang="en-US" sz="2300" u="sng" dirty="0" smtClean="0"/>
              <a:t>)?</a:t>
            </a:r>
          </a:p>
          <a:p>
            <a:pPr lvl="1" eaLnBrk="1" hangingPunct="1">
              <a:lnSpc>
                <a:spcPct val="80000"/>
              </a:lnSpc>
              <a:spcBef>
                <a:spcPct val="0"/>
              </a:spcBef>
              <a:buFontTx/>
              <a:buAutoNum type="alphaLcParenR"/>
            </a:pPr>
            <a:endParaRPr lang="en-US" altLang="en-US" sz="1000" dirty="0" smtClean="0"/>
          </a:p>
          <a:p>
            <a:pPr lvl="1" eaLnBrk="1" hangingPunct="1">
              <a:lnSpc>
                <a:spcPct val="80000"/>
              </a:lnSpc>
              <a:spcBef>
                <a:spcPct val="0"/>
              </a:spcBef>
              <a:buFont typeface="+mj-lt"/>
              <a:buAutoNum type="alphaLcParenR"/>
            </a:pPr>
            <a:r>
              <a:rPr lang="en-US" altLang="en-US" sz="1700" dirty="0" smtClean="0"/>
              <a:t>Revelation independent of the Apostles</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700" u="sng" dirty="0" smtClean="0"/>
              <a:t>Point</a:t>
            </a:r>
            <a:r>
              <a:rPr lang="en-US" altLang="en-US" sz="1700" dirty="0" smtClean="0"/>
              <a:t>: Paul knew the truth of the gospel</a:t>
            </a:r>
          </a:p>
          <a:p>
            <a:pPr lvl="1" eaLnBrk="1" hangingPunct="1">
              <a:lnSpc>
                <a:spcPct val="80000"/>
              </a:lnSpc>
              <a:spcBef>
                <a:spcPct val="0"/>
              </a:spcBef>
              <a:buFont typeface="+mj-lt"/>
              <a:buAutoNum type="alphaLcParenR"/>
            </a:pPr>
            <a:endParaRPr lang="en-US" altLang="en-US" sz="1000" dirty="0" smtClean="0"/>
          </a:p>
          <a:p>
            <a:pPr eaLnBrk="1" hangingPunct="1">
              <a:lnSpc>
                <a:spcPct val="80000"/>
              </a:lnSpc>
              <a:spcBef>
                <a:spcPct val="0"/>
              </a:spcBef>
              <a:buFontTx/>
              <a:buAutoNum type="arabicParenR"/>
            </a:pPr>
            <a:r>
              <a:rPr lang="en-US" altLang="en-US" sz="2300" u="sng" dirty="0"/>
              <a:t>What criteria </a:t>
            </a:r>
            <a:r>
              <a:rPr lang="en-US" altLang="en-US" sz="2300" u="sng" dirty="0" smtClean="0"/>
              <a:t>exists </a:t>
            </a:r>
            <a:r>
              <a:rPr lang="en-US" altLang="en-US" sz="2300" u="sng" dirty="0"/>
              <a:t>that </a:t>
            </a:r>
            <a:r>
              <a:rPr lang="en-US" altLang="en-US" sz="2300" u="sng" dirty="0" smtClean="0"/>
              <a:t>causes Paul </a:t>
            </a:r>
            <a:r>
              <a:rPr lang="en-US" altLang="en-US" sz="2300" u="sng" dirty="0"/>
              <a:t>to rebuke Peter </a:t>
            </a:r>
            <a:r>
              <a:rPr lang="en-US" altLang="en-US" sz="2300" u="sng" dirty="0" smtClean="0"/>
              <a:t>publicly?</a:t>
            </a:r>
          </a:p>
          <a:p>
            <a:pPr lvl="1" eaLnBrk="1" hangingPunct="1">
              <a:lnSpc>
                <a:spcPct val="80000"/>
              </a:lnSpc>
              <a:spcBef>
                <a:spcPct val="0"/>
              </a:spcBef>
              <a:buFontTx/>
              <a:buAutoNum type="alphaLcParenR"/>
            </a:pPr>
            <a:endParaRPr lang="en-US" altLang="en-US" sz="1200" dirty="0" smtClean="0"/>
          </a:p>
          <a:p>
            <a:pPr lvl="1" eaLnBrk="1" hangingPunct="1">
              <a:lnSpc>
                <a:spcPct val="80000"/>
              </a:lnSpc>
              <a:spcBef>
                <a:spcPct val="0"/>
              </a:spcBef>
              <a:buFont typeface="+mj-lt"/>
              <a:buAutoNum type="alphaLcParenR"/>
            </a:pPr>
            <a:r>
              <a:rPr lang="en-US" altLang="en-US" sz="1700" dirty="0" smtClean="0"/>
              <a:t>Sin was committed publically</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700" dirty="0" smtClean="0"/>
              <a:t>Others had joined his hypocrisy</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dirty="0" smtClean="0"/>
              <a:t>Already a public controversy</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800" dirty="0" smtClean="0"/>
              <a:t>Set the right precedence for the gospel</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Public sins should be rebuked publically</a:t>
            </a:r>
          </a:p>
          <a:p>
            <a:pPr lvl="1" eaLnBrk="1" hangingPunct="1">
              <a:lnSpc>
                <a:spcPct val="80000"/>
              </a:lnSpc>
              <a:spcBef>
                <a:spcPct val="0"/>
              </a:spcBef>
              <a:buFont typeface="+mj-lt"/>
              <a:buAutoNum type="alphaLcParenR"/>
            </a:pPr>
            <a:endParaRPr lang="en-US" altLang="en-US" sz="1000" dirty="0" smtClean="0"/>
          </a:p>
          <a:p>
            <a:pPr eaLnBrk="1" hangingPunct="1">
              <a:lnSpc>
                <a:spcPct val="80000"/>
              </a:lnSpc>
              <a:spcBef>
                <a:spcPct val="0"/>
              </a:spcBef>
              <a:buFontTx/>
              <a:buAutoNum type="arabicParenR"/>
            </a:pPr>
            <a:r>
              <a:rPr lang="en-US" altLang="en-US" sz="2300" u="sng" dirty="0" smtClean="0"/>
              <a:t>If </a:t>
            </a:r>
            <a:r>
              <a:rPr lang="en-US" altLang="en-US" sz="2300" u="sng" dirty="0"/>
              <a:t>Peter’s actions were </a:t>
            </a:r>
            <a:r>
              <a:rPr lang="en-US" altLang="en-US" sz="2300" u="sng" dirty="0" smtClean="0"/>
              <a:t>correct, what can be concluded?</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dirty="0" smtClean="0"/>
              <a:t>We are justified by law</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800" dirty="0" smtClean="0"/>
              <a:t>Christ is a minister of sin</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800" dirty="0" smtClean="0"/>
              <a:t>He has rebuilt what he once destroyed</a:t>
            </a:r>
            <a:endParaRPr lang="en-US" altLang="en-US" sz="1800" dirty="0"/>
          </a:p>
        </p:txBody>
      </p:sp>
    </p:spTree>
    <p:extLst>
      <p:ext uri="{BB962C8B-B14F-4D97-AF65-F5344CB8AC3E}">
        <p14:creationId xmlns:p14="http://schemas.microsoft.com/office/powerpoint/2010/main" val="1254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6">
                                            <p:txEl>
                                              <p:pRg st="20" end="20"/>
                                            </p:txEl>
                                          </p:spTgt>
                                        </p:tgtEl>
                                        <p:attrNameLst>
                                          <p:attrName>style.visibility</p:attrName>
                                        </p:attrNameLst>
                                      </p:cBhvr>
                                      <p:to>
                                        <p:strVal val="visible"/>
                                      </p:to>
                                    </p:set>
                                    <p:animEffect transition="in" filter="fade">
                                      <p:cBhvr>
                                        <p:cTn id="57" dur="500"/>
                                        <p:tgtEl>
                                          <p:spTgt spid="3076">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76">
                                            <p:txEl>
                                              <p:pRg st="22" end="22"/>
                                            </p:txEl>
                                          </p:spTgt>
                                        </p:tgtEl>
                                        <p:attrNameLst>
                                          <p:attrName>style.visibility</p:attrName>
                                        </p:attrNameLst>
                                      </p:cBhvr>
                                      <p:to>
                                        <p:strVal val="visible"/>
                                      </p:to>
                                    </p:set>
                                    <p:animEffect transition="in" filter="fade">
                                      <p:cBhvr>
                                        <p:cTn id="62" dur="500"/>
                                        <p:tgtEl>
                                          <p:spTgt spid="3076">
                                            <p:txEl>
                                              <p:pRg st="22" end="2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6">
                                            <p:txEl>
                                              <p:pRg st="24" end="24"/>
                                            </p:txEl>
                                          </p:spTgt>
                                        </p:tgtEl>
                                        <p:attrNameLst>
                                          <p:attrName>style.visibility</p:attrName>
                                        </p:attrNameLst>
                                      </p:cBhvr>
                                      <p:to>
                                        <p:strVal val="visible"/>
                                      </p:to>
                                    </p:set>
                                    <p:animEffect transition="in" filter="fade">
                                      <p:cBhvr>
                                        <p:cTn id="67" dur="500"/>
                                        <p:tgtEl>
                                          <p:spTgt spid="3076">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r>
              <a:rPr lang="en-US" altLang="en-US" sz="6800" b="1" dirty="0"/>
              <a:t>Paul Exposes Hypocrisy</a:t>
            </a:r>
            <a:endParaRPr lang="en-US" altLang="en-US" sz="6800" b="1" dirty="0" smtClean="0"/>
          </a:p>
        </p:txBody>
      </p:sp>
      <p:sp>
        <p:nvSpPr>
          <p:cNvPr id="3075" name="Rectangle 3"/>
          <p:cNvSpPr>
            <a:spLocks noGrp="1" noChangeArrowheads="1"/>
          </p:cNvSpPr>
          <p:nvPr>
            <p:ph type="body" idx="1"/>
          </p:nvPr>
        </p:nvSpPr>
        <p:spPr>
          <a:xfrm>
            <a:off x="6477000" y="838200"/>
            <a:ext cx="2667000" cy="6019800"/>
          </a:xfrm>
        </p:spPr>
        <p:txBody>
          <a:bodyPr>
            <a:noAutofit/>
          </a:bodyPr>
          <a:lstStyle/>
          <a:p>
            <a:pPr marL="0" indent="0">
              <a:lnSpc>
                <a:spcPct val="80000"/>
              </a:lnSpc>
              <a:buNone/>
            </a:pPr>
            <a:r>
              <a:rPr lang="en-US" altLang="en-US" sz="2300" b="1" dirty="0" smtClean="0"/>
              <a:t>Gal 2:19-21</a:t>
            </a:r>
            <a:r>
              <a:rPr lang="en-US" altLang="en-US" sz="2300" dirty="0" smtClean="0"/>
              <a:t> – “</a:t>
            </a:r>
            <a:r>
              <a:rPr lang="en-US" altLang="en-US" sz="2300" baseline="30000" dirty="0"/>
              <a:t>19</a:t>
            </a:r>
            <a:r>
              <a:rPr lang="en-US" altLang="en-US" sz="2300" dirty="0"/>
              <a:t>For through the Law I died to the Law, so that I might live to God. </a:t>
            </a:r>
            <a:r>
              <a:rPr lang="en-US" altLang="en-US" sz="2300" baseline="30000" dirty="0"/>
              <a:t>20</a:t>
            </a:r>
            <a:r>
              <a:rPr lang="en-US" altLang="en-US" sz="2300" dirty="0"/>
              <a:t>I have been crucified with Christ; and it is no longer I who live, but Christ lives in me; and the life which I now live in the flesh I live by faith in the Son of God, who loved me and gave Himself up for me. </a:t>
            </a:r>
            <a:r>
              <a:rPr lang="en-US" altLang="en-US" sz="2300" baseline="30000" dirty="0"/>
              <a:t>21</a:t>
            </a:r>
            <a:r>
              <a:rPr lang="en-US" altLang="en-US" sz="2300" dirty="0"/>
              <a:t>I do not nullify the grace of God, for if righteousness comes through the Law, then Christ died needlessly.</a:t>
            </a:r>
            <a:r>
              <a:rPr lang="en-US" altLang="en-US" sz="2300" dirty="0" smtClean="0"/>
              <a:t>”</a:t>
            </a:r>
          </a:p>
        </p:txBody>
      </p:sp>
      <p:sp>
        <p:nvSpPr>
          <p:cNvPr id="3076" name="Rectangle 1"/>
          <p:cNvSpPr>
            <a:spLocks noChangeArrowheads="1"/>
          </p:cNvSpPr>
          <p:nvPr/>
        </p:nvSpPr>
        <p:spPr bwMode="auto">
          <a:xfrm>
            <a:off x="0" y="838200"/>
            <a:ext cx="655320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000" u="sng" dirty="0"/>
              <a:t>Explain the statement, “For through the Law, I died to the Law</a:t>
            </a:r>
            <a:r>
              <a:rPr lang="en-US" altLang="en-US" sz="2000" u="sng" dirty="0" smtClean="0"/>
              <a:t>”</a:t>
            </a:r>
          </a:p>
          <a:p>
            <a:pPr lvl="1" eaLnBrk="1" hangingPunct="1">
              <a:lnSpc>
                <a:spcPct val="80000"/>
              </a:lnSpc>
              <a:spcBef>
                <a:spcPct val="0"/>
              </a:spcBef>
              <a:buFontTx/>
              <a:buAutoNum type="alphaLcParenR"/>
            </a:pPr>
            <a:endParaRPr lang="en-US" altLang="en-US" sz="1200" dirty="0" smtClean="0"/>
          </a:p>
          <a:p>
            <a:pPr lvl="1" eaLnBrk="1" hangingPunct="1">
              <a:lnSpc>
                <a:spcPct val="80000"/>
              </a:lnSpc>
              <a:spcBef>
                <a:spcPct val="0"/>
              </a:spcBef>
              <a:buFont typeface="+mj-lt"/>
              <a:buAutoNum type="alphaLcParenR"/>
            </a:pPr>
            <a:r>
              <a:rPr lang="en-US" altLang="en-US" sz="1800" dirty="0" smtClean="0"/>
              <a:t>It proved he was a sinner in need of something better</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dirty="0" smtClean="0"/>
              <a:t>“…</a:t>
            </a:r>
            <a:r>
              <a:rPr lang="en-US" sz="1800" dirty="0" smtClean="0"/>
              <a:t>I </a:t>
            </a:r>
            <a:r>
              <a:rPr lang="en-US" sz="1800" dirty="0"/>
              <a:t>would not have come to know sin </a:t>
            </a:r>
            <a:r>
              <a:rPr lang="en-US" sz="1800" dirty="0" smtClean="0"/>
              <a:t>except through </a:t>
            </a:r>
            <a:r>
              <a:rPr lang="en-US" sz="1800" dirty="0"/>
              <a:t>the </a:t>
            </a:r>
            <a:r>
              <a:rPr lang="en-US" sz="1800" dirty="0" smtClean="0"/>
              <a:t>Law…” – </a:t>
            </a:r>
            <a:r>
              <a:rPr lang="en-US" sz="1800" b="1" dirty="0" smtClean="0"/>
              <a:t>Rom 7:7</a:t>
            </a:r>
            <a:endParaRPr lang="en-US" sz="1800" dirty="0" smtClean="0"/>
          </a:p>
          <a:p>
            <a:pPr lvl="1" eaLnBrk="1" hangingPunct="1">
              <a:lnSpc>
                <a:spcPct val="80000"/>
              </a:lnSpc>
              <a:spcBef>
                <a:spcPct val="0"/>
              </a:spcBef>
              <a:buFont typeface="+mj-lt"/>
              <a:buAutoNum type="alphaLcParenR"/>
            </a:pPr>
            <a:endParaRPr lang="en-US" altLang="en-US" sz="1000" b="1"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a:t>:</a:t>
            </a:r>
            <a:r>
              <a:rPr lang="en-US" altLang="en-US" sz="1800" dirty="0" smtClean="0"/>
              <a:t> The law fulfilled its purpose: bringing us to Christ – </a:t>
            </a:r>
            <a:r>
              <a:rPr lang="en-US" altLang="en-US" sz="1800" b="1" dirty="0" smtClean="0"/>
              <a:t>Gal 3:24</a:t>
            </a:r>
            <a:endParaRPr lang="en-US" altLang="en-US" sz="1800" dirty="0" smtClean="0"/>
          </a:p>
          <a:p>
            <a:pPr lvl="1" eaLnBrk="1" hangingPunct="1">
              <a:lnSpc>
                <a:spcPct val="80000"/>
              </a:lnSpc>
              <a:spcBef>
                <a:spcPct val="0"/>
              </a:spcBef>
              <a:buFont typeface="+mj-lt"/>
              <a:buAutoNum type="alphaLcParenR"/>
            </a:pPr>
            <a:endParaRPr lang="en-US" altLang="en-US" sz="1000" dirty="0" smtClean="0"/>
          </a:p>
          <a:p>
            <a:pPr eaLnBrk="1" hangingPunct="1">
              <a:lnSpc>
                <a:spcPct val="80000"/>
              </a:lnSpc>
              <a:spcBef>
                <a:spcPct val="0"/>
              </a:spcBef>
              <a:buFontTx/>
              <a:buAutoNum type="arabicParenR"/>
            </a:pPr>
            <a:r>
              <a:rPr lang="en-US" altLang="en-US" sz="2000" u="sng" dirty="0"/>
              <a:t>How did Paul live his life once he died to the Law</a:t>
            </a:r>
            <a:r>
              <a:rPr lang="en-US" altLang="en-US" sz="2000" u="sng" dirty="0" smtClean="0"/>
              <a:t>?</a:t>
            </a:r>
          </a:p>
          <a:p>
            <a:pPr lvl="1" eaLnBrk="1" hangingPunct="1">
              <a:lnSpc>
                <a:spcPct val="80000"/>
              </a:lnSpc>
              <a:spcBef>
                <a:spcPct val="0"/>
              </a:spcBef>
              <a:buFontTx/>
              <a:buAutoNum type="alphaLcParenR"/>
            </a:pPr>
            <a:endParaRPr lang="en-US" altLang="en-US" sz="1200" dirty="0" smtClean="0"/>
          </a:p>
          <a:p>
            <a:pPr lvl="1" eaLnBrk="1" hangingPunct="1">
              <a:lnSpc>
                <a:spcPct val="80000"/>
              </a:lnSpc>
              <a:spcBef>
                <a:spcPct val="0"/>
              </a:spcBef>
              <a:buFont typeface="+mj-lt"/>
              <a:buAutoNum type="alphaLcParenR"/>
            </a:pPr>
            <a:r>
              <a:rPr lang="en-US" altLang="en-US" sz="1800" dirty="0" smtClean="0"/>
              <a:t>Crucified w/Christ – compelled, inspired, controlled, influenced </a:t>
            </a:r>
            <a:r>
              <a:rPr lang="en-US" altLang="en-US" sz="1800" dirty="0" smtClean="0"/>
              <a:t>by every word </a:t>
            </a:r>
            <a:r>
              <a:rPr lang="en-US" altLang="en-US" sz="1800" dirty="0" smtClean="0"/>
              <a:t>and action of Christ</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Christ influences our instincts, attitudes, and relationships; not the flesh</a:t>
            </a:r>
          </a:p>
          <a:p>
            <a:pPr lvl="1" eaLnBrk="1" hangingPunct="1">
              <a:lnSpc>
                <a:spcPct val="80000"/>
              </a:lnSpc>
              <a:spcBef>
                <a:spcPct val="0"/>
              </a:spcBef>
              <a:buFont typeface="+mj-lt"/>
              <a:buAutoNum type="alphaLcParenR"/>
            </a:pPr>
            <a:endParaRPr lang="en-US" altLang="en-US" sz="1000" dirty="0" smtClean="0"/>
          </a:p>
          <a:p>
            <a:pPr eaLnBrk="1" hangingPunct="1">
              <a:lnSpc>
                <a:spcPct val="80000"/>
              </a:lnSpc>
              <a:spcBef>
                <a:spcPct val="0"/>
              </a:spcBef>
              <a:buFontTx/>
              <a:buAutoNum type="arabicParenR"/>
            </a:pPr>
            <a:r>
              <a:rPr lang="en-US" altLang="en-US" sz="2000" u="sng" dirty="0"/>
              <a:t>What was the cost for God showing grace towards us? What does this say about the religious world’s view that “grace is free</a:t>
            </a:r>
            <a:r>
              <a:rPr lang="en-US" altLang="en-US" sz="2000" u="sng" dirty="0" smtClean="0"/>
              <a:t>?”</a:t>
            </a:r>
          </a:p>
          <a:p>
            <a:pPr lvl="1" eaLnBrk="1" hangingPunct="1">
              <a:lnSpc>
                <a:spcPct val="80000"/>
              </a:lnSpc>
              <a:spcBef>
                <a:spcPct val="0"/>
              </a:spcBef>
              <a:buFontTx/>
              <a:buAutoNum type="alphaLcParenR"/>
            </a:pPr>
            <a:endParaRPr lang="en-US" altLang="en-US" sz="1200" dirty="0"/>
          </a:p>
          <a:p>
            <a:pPr lvl="1" eaLnBrk="1" hangingPunct="1">
              <a:lnSpc>
                <a:spcPct val="80000"/>
              </a:lnSpc>
              <a:spcBef>
                <a:spcPct val="0"/>
              </a:spcBef>
              <a:buFont typeface="+mj-lt"/>
              <a:buAutoNum type="alphaLcParenR"/>
            </a:pPr>
            <a:r>
              <a:rPr lang="en-US" altLang="en-US" sz="1800" dirty="0" smtClean="0"/>
              <a:t>Jesus Christ. His honor, dignity, body, and life</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May we never be so cavalier about “free grace” that we minimize what it cost our Lord</a:t>
            </a:r>
            <a:endParaRPr lang="en-US" altLang="en-US" sz="1800" dirty="0"/>
          </a:p>
        </p:txBody>
      </p:sp>
    </p:spTree>
    <p:extLst>
      <p:ext uri="{BB962C8B-B14F-4D97-AF65-F5344CB8AC3E}">
        <p14:creationId xmlns:p14="http://schemas.microsoft.com/office/powerpoint/2010/main" val="1254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3152</TotalTime>
  <Words>2260</Words>
  <Application>Microsoft Office PowerPoint</Application>
  <PresentationFormat>On-screen Show (4:3)</PresentationFormat>
  <Paragraphs>119</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Paul Exposes Hypocrisy</vt:lpstr>
      <vt:lpstr>Paul Exposes Hypocrisy</vt:lpstr>
      <vt:lpstr>Paul Exposes Hypocrisy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62</cp:revision>
  <cp:lastPrinted>2017-04-26T19:09:22Z</cp:lastPrinted>
  <dcterms:created xsi:type="dcterms:W3CDTF">2017-04-15T17:21:00Z</dcterms:created>
  <dcterms:modified xsi:type="dcterms:W3CDTF">2017-04-26T19:12:11Z</dcterms:modified>
</cp:coreProperties>
</file>